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6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284" autoAdjust="0"/>
  </p:normalViewPr>
  <p:slideViewPr>
    <p:cSldViewPr snapToGrid="0" snapToObjects="1">
      <p:cViewPr varScale="1">
        <p:scale>
          <a:sx n="73" d="100"/>
          <a:sy n="73" d="100"/>
        </p:scale>
        <p:origin x="103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5CB38-D4F4-CE46-BA59-FB90D131DC34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E6E5C-8958-BE4B-AB28-D11DC67B6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counties_in_North_Carolina" TargetMode="External"/><Relationship Id="rId13" Type="http://schemas.openxmlformats.org/officeDocument/2006/relationships/hyperlink" Target="https://en.wikipedia.org/wiki/Hickory,_North_Carolina" TargetMode="External"/><Relationship Id="rId18" Type="http://schemas.openxmlformats.org/officeDocument/2006/relationships/hyperlink" Target="https://en.wikipedia.org/wiki/Maiden,_North_Carolina" TargetMode="External"/><Relationship Id="rId26" Type="http://schemas.openxmlformats.org/officeDocument/2006/relationships/hyperlink" Target="https://en.wikipedia.org/wiki/Greenville,_North_Carolina#cite_note-6" TargetMode="External"/><Relationship Id="rId3" Type="http://schemas.openxmlformats.org/officeDocument/2006/relationships/hyperlink" Target="https://en.wikipedia.org/wiki/County_(United_States)" TargetMode="External"/><Relationship Id="rId21" Type="http://schemas.openxmlformats.org/officeDocument/2006/relationships/hyperlink" Target="https://en.wikipedia.org/wiki/Conover,_North_Carolina" TargetMode="External"/><Relationship Id="rId7" Type="http://schemas.openxmlformats.org/officeDocument/2006/relationships/hyperlink" Target="https://en.wikipedia.org/wiki/Graham_County,_North_Carolina#cite_note-QF-1" TargetMode="External"/><Relationship Id="rId12" Type="http://schemas.openxmlformats.org/officeDocument/2006/relationships/hyperlink" Target="https://en.wikipedia.org/wiki/Catawba_County,_North_Carolina#cite_note-GR6-2" TargetMode="External"/><Relationship Id="rId17" Type="http://schemas.openxmlformats.org/officeDocument/2006/relationships/hyperlink" Target="https://en.wikipedia.org/wiki/Catawba_County,_North_Carolina#cite_note-3" TargetMode="External"/><Relationship Id="rId25" Type="http://schemas.openxmlformats.org/officeDocument/2006/relationships/hyperlink" Target="https://en.wikipedia.org/wiki/Greenville,_North_Carolina#cite_note-5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s://en.wikipedia.org/wiki/The_Unifour" TargetMode="External"/><Relationship Id="rId20" Type="http://schemas.openxmlformats.org/officeDocument/2006/relationships/hyperlink" Target="https://en.wikipedia.org/wiki/United_States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2010_United_States_Census" TargetMode="External"/><Relationship Id="rId11" Type="http://schemas.openxmlformats.org/officeDocument/2006/relationships/hyperlink" Target="https://en.wikipedia.org/wiki/Newton,_North_Carolina" TargetMode="External"/><Relationship Id="rId24" Type="http://schemas.openxmlformats.org/officeDocument/2006/relationships/hyperlink" Target="https://en.wikipedia.org/wiki/Corning_Inc." TargetMode="External"/><Relationship Id="rId5" Type="http://schemas.openxmlformats.org/officeDocument/2006/relationships/hyperlink" Target="https://en.wikipedia.org/wiki/North_Carolina" TargetMode="External"/><Relationship Id="rId15" Type="http://schemas.openxmlformats.org/officeDocument/2006/relationships/hyperlink" Target="https://en.wikipedia.org/wiki/Morganton,_North_Carolina" TargetMode="External"/><Relationship Id="rId23" Type="http://schemas.openxmlformats.org/officeDocument/2006/relationships/hyperlink" Target="https://en.wikipedia.org/wiki/CommScope" TargetMode="External"/><Relationship Id="rId28" Type="http://schemas.openxmlformats.org/officeDocument/2006/relationships/hyperlink" Target="https://en.wikipedia.org/wiki/Cent_(currency)" TargetMode="External"/><Relationship Id="rId10" Type="http://schemas.openxmlformats.org/officeDocument/2006/relationships/hyperlink" Target="https://en.wikipedia.org/wiki/County_seat" TargetMode="External"/><Relationship Id="rId19" Type="http://schemas.openxmlformats.org/officeDocument/2006/relationships/hyperlink" Target="https://en.wikipedia.org/wiki/Apple_Inc." TargetMode="External"/><Relationship Id="rId4" Type="http://schemas.openxmlformats.org/officeDocument/2006/relationships/hyperlink" Target="https://en.wikipedia.org/wiki/U.S._state" TargetMode="External"/><Relationship Id="rId9" Type="http://schemas.openxmlformats.org/officeDocument/2006/relationships/hyperlink" Target="https://en.wikipedia.org/wiki/Catawba_County,_North_Carolina#cite_note-QF-1" TargetMode="External"/><Relationship Id="rId14" Type="http://schemas.openxmlformats.org/officeDocument/2006/relationships/hyperlink" Target="https://en.wikipedia.org/wiki/Lenoir,_North_Carolina" TargetMode="External"/><Relationship Id="rId22" Type="http://schemas.openxmlformats.org/officeDocument/2006/relationships/hyperlink" Target="https://en.wikipedia.org/wiki/Catawba_County,_North_Carolina#cite_note-4" TargetMode="External"/><Relationship Id="rId27" Type="http://schemas.openxmlformats.org/officeDocument/2006/relationships/hyperlink" Target="https://en.wikipedia.org/wiki/Greenville,_North_Carolina#cite_note-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Graham County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unty (United States)"/>
              </a:rPr>
              <a:t>county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located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.S. state"/>
              </a:rPr>
              <a:t>U.S. state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orth Carolina"/>
              </a:rPr>
              <a:t>North Carolina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2010 United States Census"/>
              </a:rPr>
              <a:t>2010 census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population was 8,861,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making it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List of counties in North Carolina"/>
              </a:rPr>
              <a:t>third-least populous county in North Carolina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Catawba County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unty (United States)"/>
              </a:rPr>
              <a:t>county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located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.S. state"/>
              </a:rPr>
              <a:t>U.S. state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orth Carolina"/>
              </a:rPr>
              <a:t>North Carolina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2010 United States Census"/>
              </a:rPr>
              <a:t>2010 census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population was 154,810.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County seat"/>
              </a:rPr>
              <a:t>county seat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Newton, North Carolina"/>
              </a:rPr>
              <a:t>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[2]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its largest city is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Hickory, North Carolina"/>
              </a:rPr>
              <a:t>Hickory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county is part of the Hickory–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Lenoir, North Carolina"/>
              </a:rPr>
              <a:t>Lenoir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Morganton, North Carolina"/>
              </a:rPr>
              <a:t>Morganton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NC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The Unifour"/>
              </a:rPr>
              <a:t>Metropolitan Statistical Area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Catawba County is part of the "North Carolina Data Center Corridor" in western North Carolina.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[3]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Maiden, North Carolina"/>
              </a:rPr>
              <a:t>Maiden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home to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Apple Inc."/>
              </a:rPr>
              <a:t>Apple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iCloud data center and the largest privately owned solar farm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United States"/>
              </a:rPr>
              <a:t>United States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(operated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Apple Inc."/>
              </a:rPr>
              <a:t>Apple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As of 2017, the Catawba County Economic Development Corporation controls a 55-acre business park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Conover, North Carolina"/>
              </a:rPr>
              <a:t>Conover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centers and office use.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[4]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CommScope"/>
              </a:rPr>
              <a:t>CommScope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Corning Inc."/>
              </a:rPr>
              <a:t>Corning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manufacturers of fiber optic cabling, became the region’s largest employers in the late 1990s.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January 2008 and January 2010,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Greenville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named one of the nation's "100 Best Communities for Young People" by the America's Promise Alliance.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[5]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/>
              </a:rPr>
              <a:t>[6]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June 2012, Greenville was ranked in the top ten of the nation's "Best Small Places For Business And Careers" by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magazine.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/>
              </a:rPr>
              <a:t>[7]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2010 Greenville was ranked twenty-fourth in mid-city business growth and development by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Forbes Magazine.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Alamance County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often described as a "bedroom" community, with many residents living in the county and working elsewhere due to low tax rates, although the county is still a major player in the textile and manufacturing industries. The current county-wide tax rate for Alamance County residents is 58.0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8" tooltip="Cent (currency)"/>
              </a:rPr>
              <a:t>cents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 $100 valuation. This does not include tax rates imposed by municipalities or fire districts.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E6E5C-8958-BE4B-AB28-D11DC67B69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1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D0DF-C7C4-F640-9083-D2249D209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D5E50-FB8D-1D4A-88BB-2A40D4E1A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1C43-105A-C949-AEB5-A693C38D6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BB16D-EB4B-B847-A464-541B321D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87BA-6740-BB4C-9A52-A3315CB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0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F39F-942D-834E-86EC-A1627E4F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41C3F-5A2C-6541-98A8-3D012CB31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581C9-124A-2E4A-B5B5-EC379857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2F00-88BC-0048-AAD1-E42D3A13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01ABE-8A96-5F40-8D20-720250DC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6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95F44-8B74-1F48-8955-392F5C742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FF6CD-EA40-E749-BB0E-81273EC41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CFCA1-9F2C-7B4C-B513-D64CC43F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CE38-A2EA-C44E-96E7-0A3A95CA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1E272-6F6B-8840-98F8-0C92DCB5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57E9-D249-F34E-9608-A4A4D986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A0FC2-A2C6-924F-AD25-A533B731C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863F4-BBB4-B645-8E24-45438347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F5DF1-E6B4-FB41-8FC8-4E8AC8AB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05AF3-14F5-5F4A-9B8C-6A7A51E9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98F1-1DCE-3E40-9E53-3E59335A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45F5E-213A-F54C-803A-ADAF391FC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A03A-460C-1F45-B724-48D86432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2BFB-B7F3-E34D-8496-0E2F2DE5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77E3F-FA7F-1540-A6F7-344BBEC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8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0A30-C152-EF45-B3B0-1C5878E3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5746-0A1F-4F4E-B18B-1D6415A2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12DC8-E6A3-424E-8452-8A6DDD404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BD240-EE74-A74C-B05B-ACEC7F1F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24724-C6E2-E147-815D-61C10E72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F8BC2-01D9-A649-BA59-CE265CB2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5DEE-B569-7A42-B689-12DF351A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696A5-DD6D-8B43-99CA-F42244D4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72293-BAB1-0A4C-AA5D-C2AE18927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7AD7A-852B-B842-9FE3-004C218E7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82429-A4A4-2B46-AFD2-D91876137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6E7D9-D34F-6546-9E41-386192E0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E6929-64CA-0A45-9377-FECBC287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63782-E32E-1048-B264-80B1F22D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792-1DB3-4F42-8776-726B6DB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9909C3-58C4-044E-9081-CC61C720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0AC78-9F7A-6F48-A3B0-A8EAEC70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F99B4-5051-474F-97FC-6DCC3518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6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804DE-1F8D-0A48-ABEE-450D5702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B4D17-88C7-714A-A84C-B0E93FEC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203D-D9C7-A84F-9673-C232F1D6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A549-2FDD-224A-9897-00F7F16F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F094F-EBC9-DD40-98FB-9DFF09CA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BD226-779F-5C4F-8C27-60E1AE27C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22942-D27E-C948-8E94-4DCA93D2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39157-4C07-4A4B-BA19-B4E78A51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9A56C-D1B0-D340-BCBD-927ECE16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C8D-C278-7448-A53F-239003AD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4DD39-3712-B043-B204-713120A39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44597-BE69-E241-A424-3C907224B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2996B-C24C-2649-8222-7A7D6628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6B69B-63D2-AB40-9424-C33E3E0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F17BB-7441-3D41-90B9-65AC254F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8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64DAE-4AFB-F942-9748-056768CB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D1919-2DB5-6842-B3A3-33D7A3956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C854-6C50-AD4E-B193-3CFC246FF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8AA0B-B49D-F94C-96EB-AAEC9B5A00E9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087C2-927D-2A4B-BF98-541721E33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238A-1218-3D4B-BE03-990C3F946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5FFB7-E1B1-CB4B-AB28-5A4FFAC64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C63E-3255-8C4E-BCE6-7C8EEB117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Group 5</a:t>
            </a:r>
            <a:r>
              <a:rPr lang="en-US" dirty="0"/>
              <a:t>: Investing in </a:t>
            </a:r>
            <a:r>
              <a:rPr lang="en-US" dirty="0" err="1"/>
              <a:t>Realstate</a:t>
            </a:r>
            <a:r>
              <a:rPr lang="en-US" dirty="0"/>
              <a:t> in North Carolina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8F641-8257-9948-A499-EF08C7C5C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Alex, Rima, Mohamad, Carlos</a:t>
            </a:r>
          </a:p>
        </p:txBody>
      </p:sp>
    </p:spTree>
    <p:extLst>
      <p:ext uri="{BB962C8B-B14F-4D97-AF65-F5344CB8AC3E}">
        <p14:creationId xmlns:p14="http://schemas.microsoft.com/office/powerpoint/2010/main" val="4909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2037-B641-2B47-A5D0-FBA4F12C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 North Carolina Real-state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95AF-CDEE-5048-B5F2-090E4622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planning to invest in a property in NC, which counties have the greatest potential for growth based on historic price evolution?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Sources</a:t>
            </a:r>
            <a:r>
              <a:rPr lang="en-US" dirty="0"/>
              <a:t>:</a:t>
            </a:r>
          </a:p>
          <a:p>
            <a:r>
              <a:rPr lang="en-US" sz="2000" dirty="0"/>
              <a:t>Monthly average price for housing by county? Zillow (2010-01 to 2019-05)</a:t>
            </a:r>
          </a:p>
          <a:p>
            <a:r>
              <a:rPr lang="en-US" sz="2000" dirty="0"/>
              <a:t>Monthly average days in market for houses by county? Zillow (2010-01 to 2019-05)</a:t>
            </a:r>
          </a:p>
          <a:p>
            <a:r>
              <a:rPr lang="en-US" sz="2000" dirty="0"/>
              <a:t>Monthly average number of houses for sale by county? Zillow (2010-01 to 2019-04)</a:t>
            </a:r>
          </a:p>
        </p:txBody>
      </p:sp>
    </p:spTree>
    <p:extLst>
      <p:ext uri="{BB962C8B-B14F-4D97-AF65-F5344CB8AC3E}">
        <p14:creationId xmlns:p14="http://schemas.microsoft.com/office/powerpoint/2010/main" val="22802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F38-22FB-4140-BD2D-87413DC7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44"/>
            <a:ext cx="11531890" cy="81903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North Carolina in May 2019: Housing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CCD667-C2B5-4063-AA12-1EBB79260A89}"/>
              </a:ext>
            </a:extLst>
          </p:cNvPr>
          <p:cNvGrpSpPr/>
          <p:nvPr/>
        </p:nvGrpSpPr>
        <p:grpSpPr>
          <a:xfrm>
            <a:off x="-61577" y="1981985"/>
            <a:ext cx="12194909" cy="4833153"/>
            <a:chOff x="-61577" y="1981985"/>
            <a:chExt cx="12194909" cy="48331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23CAA2-D713-FC4B-AF3A-1AFC729D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577" y="1981985"/>
              <a:ext cx="12194909" cy="483315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F7E7D9-9814-C742-B3F5-22DEEF99F5E1}"/>
                </a:ext>
              </a:extLst>
            </p:cNvPr>
            <p:cNvSpPr/>
            <p:nvPr/>
          </p:nvSpPr>
          <p:spPr>
            <a:xfrm>
              <a:off x="6102350" y="3471863"/>
              <a:ext cx="1076325" cy="657225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527516-6494-A54C-A8E3-4025ACF43756}"/>
                </a:ext>
              </a:extLst>
            </p:cNvPr>
            <p:cNvSpPr/>
            <p:nvPr/>
          </p:nvSpPr>
          <p:spPr>
            <a:xfrm>
              <a:off x="8241825" y="3143250"/>
              <a:ext cx="1076325" cy="657225"/>
            </a:xfrm>
            <a:prstGeom prst="ellipse">
              <a:avLst/>
            </a:prstGeom>
            <a:solidFill>
              <a:srgbClr val="C00000">
                <a:alpha val="2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2CDED2-DE8E-0B4C-9193-44E72034A363}"/>
                </a:ext>
              </a:extLst>
            </p:cNvPr>
            <p:cNvSpPr txBox="1"/>
            <p:nvPr/>
          </p:nvSpPr>
          <p:spPr>
            <a:xfrm>
              <a:off x="3421063" y="5114925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Charlotte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20BD566-3F0E-C64E-9635-B09689D886A0}"/>
                </a:ext>
              </a:extLst>
            </p:cNvPr>
            <p:cNvCxnSpPr/>
            <p:nvPr/>
          </p:nvCxnSpPr>
          <p:spPr>
            <a:xfrm flipV="1">
              <a:off x="4078288" y="4614863"/>
              <a:ext cx="485775" cy="500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B81467-99E9-0A40-91EB-EDE87AF01886}"/>
                </a:ext>
              </a:extLst>
            </p:cNvPr>
            <p:cNvSpPr/>
            <p:nvPr/>
          </p:nvSpPr>
          <p:spPr>
            <a:xfrm>
              <a:off x="7020893" y="3328987"/>
              <a:ext cx="1076325" cy="657225"/>
            </a:xfrm>
            <a:prstGeom prst="ellipse">
              <a:avLst/>
            </a:prstGeom>
            <a:solidFill>
              <a:schemeClr val="accent6">
                <a:lumMod val="75000"/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A74B29-B26F-4C7D-A368-23550DDFB94A}"/>
              </a:ext>
            </a:extLst>
          </p:cNvPr>
          <p:cNvSpPr/>
          <p:nvPr/>
        </p:nvSpPr>
        <p:spPr>
          <a:xfrm>
            <a:off x="4289842" y="742536"/>
            <a:ext cx="7665286" cy="101998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In May 2019, the average price per house in NC was $241,820, an average of 298 houses were on sale across the counties, and houses stayed in the market around 83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County with Minimum Avg Price per house  was $76,900 in </a:t>
            </a:r>
            <a:r>
              <a:rPr lang="en-US" sz="1400" b="1" dirty="0">
                <a:solidFill>
                  <a:srgbClr val="FFC000"/>
                </a:solidFill>
              </a:rPr>
              <a:t>Edgecombe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County with Maximum Avg Price per house was $481,000 in </a:t>
            </a:r>
            <a:r>
              <a:rPr lang="en-US" sz="1400" b="1" dirty="0">
                <a:solidFill>
                  <a:srgbClr val="FFC000"/>
                </a:solidFill>
              </a:rPr>
              <a:t>Chatham County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657DD-A8B4-4053-ABC0-5B701AFDF62A}"/>
              </a:ext>
            </a:extLst>
          </p:cNvPr>
          <p:cNvGrpSpPr/>
          <p:nvPr/>
        </p:nvGrpSpPr>
        <p:grpSpPr>
          <a:xfrm>
            <a:off x="156750" y="706507"/>
            <a:ext cx="3018547" cy="2970519"/>
            <a:chOff x="156750" y="706507"/>
            <a:chExt cx="3018547" cy="297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E561DF-6400-44A3-8EB1-1C907D9C2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14" t="42134" r="61129" b="30802"/>
            <a:stretch/>
          </p:blipFill>
          <p:spPr>
            <a:xfrm>
              <a:off x="172538" y="706507"/>
              <a:ext cx="2858152" cy="25509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B4BC25-2CAB-467D-9A94-AAFC78513A39}"/>
                </a:ext>
              </a:extLst>
            </p:cNvPr>
            <p:cNvSpPr/>
            <p:nvPr/>
          </p:nvSpPr>
          <p:spPr>
            <a:xfrm>
              <a:off x="182987" y="1225337"/>
              <a:ext cx="2858152" cy="27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3D97EF-DC64-4AC0-9F2F-D8EF8A05E0A0}"/>
                </a:ext>
              </a:extLst>
            </p:cNvPr>
            <p:cNvSpPr/>
            <p:nvPr/>
          </p:nvSpPr>
          <p:spPr>
            <a:xfrm>
              <a:off x="172538" y="1830805"/>
              <a:ext cx="1504733" cy="27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D1CE0D-8DD3-4EF0-8EFD-5097CA0F770B}"/>
                </a:ext>
              </a:extLst>
            </p:cNvPr>
            <p:cNvSpPr/>
            <p:nvPr/>
          </p:nvSpPr>
          <p:spPr>
            <a:xfrm>
              <a:off x="183863" y="2955079"/>
              <a:ext cx="1504733" cy="273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7183CE9-E243-4431-89DB-F62A02F83801}"/>
                </a:ext>
              </a:extLst>
            </p:cNvPr>
            <p:cNvGrpSpPr/>
            <p:nvPr/>
          </p:nvGrpSpPr>
          <p:grpSpPr>
            <a:xfrm>
              <a:off x="156750" y="3215361"/>
              <a:ext cx="3018547" cy="461665"/>
              <a:chOff x="156750" y="3215361"/>
              <a:chExt cx="3018547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14AB35-8BF1-4F08-839C-BFF1444D7189}"/>
                  </a:ext>
                </a:extLst>
              </p:cNvPr>
              <p:cNvSpPr txBox="1"/>
              <p:nvPr/>
            </p:nvSpPr>
            <p:spPr>
              <a:xfrm>
                <a:off x="182875" y="3215361"/>
                <a:ext cx="7628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Wake County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C21F6-B0BC-4947-AD12-6999642114ED}"/>
                  </a:ext>
                </a:extLst>
              </p:cNvPr>
              <p:cNvSpPr txBox="1"/>
              <p:nvPr/>
            </p:nvSpPr>
            <p:spPr>
              <a:xfrm>
                <a:off x="782182" y="3254527"/>
                <a:ext cx="239311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</a:rPr>
                  <a:t>350,000	2,044          53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76DD957-B366-4B80-BC57-73DE473511EC}"/>
                  </a:ext>
                </a:extLst>
              </p:cNvPr>
              <p:cNvSpPr/>
              <p:nvPr/>
            </p:nvSpPr>
            <p:spPr>
              <a:xfrm>
                <a:off x="156750" y="3257462"/>
                <a:ext cx="2785007" cy="3940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76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F38-22FB-4140-BD2D-87413DC7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244"/>
            <a:ext cx="11726503" cy="81903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If you are planning to invest in a property in NC, which counties have the greatest potential for growth based on historic trends?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1831C5-E5DA-4A40-BB0F-86AE7FAF91D7}"/>
              </a:ext>
            </a:extLst>
          </p:cNvPr>
          <p:cNvGrpSpPr/>
          <p:nvPr/>
        </p:nvGrpSpPr>
        <p:grpSpPr>
          <a:xfrm>
            <a:off x="3301267" y="3256270"/>
            <a:ext cx="8802924" cy="3488823"/>
            <a:chOff x="3301267" y="3256270"/>
            <a:chExt cx="8802924" cy="34888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23CAA2-D713-FC4B-AF3A-1AFC729D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1267" y="3256270"/>
              <a:ext cx="8802924" cy="3488823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5B43FA6-8634-3C4D-B679-3636B04CF250}"/>
                </a:ext>
              </a:extLst>
            </p:cNvPr>
            <p:cNvSpPr/>
            <p:nvPr/>
          </p:nvSpPr>
          <p:spPr>
            <a:xfrm>
              <a:off x="6070834" y="4240151"/>
              <a:ext cx="500063" cy="500063"/>
            </a:xfrm>
            <a:prstGeom prst="ellipse">
              <a:avLst/>
            </a:prstGeom>
            <a:solidFill>
              <a:srgbClr val="00B05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F003AA-2AAF-054E-9F56-BA4F1F237E47}"/>
                </a:ext>
              </a:extLst>
            </p:cNvPr>
            <p:cNvSpPr/>
            <p:nvPr/>
          </p:nvSpPr>
          <p:spPr>
            <a:xfrm>
              <a:off x="5283165" y="4197143"/>
              <a:ext cx="500063" cy="500063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39945A-2BF0-234D-AD76-D304DC48EC81}"/>
                </a:ext>
              </a:extLst>
            </p:cNvPr>
            <p:cNvSpPr/>
            <p:nvPr/>
          </p:nvSpPr>
          <p:spPr>
            <a:xfrm>
              <a:off x="7827866" y="3828500"/>
              <a:ext cx="500063" cy="500063"/>
            </a:xfrm>
            <a:prstGeom prst="ellipse">
              <a:avLst/>
            </a:prstGeom>
            <a:solidFill>
              <a:schemeClr val="accent5">
                <a:lumMod val="75000"/>
                <a:alpha val="32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8F5799-D803-3046-BCC5-51928B5B0F33}"/>
                </a:ext>
              </a:extLst>
            </p:cNvPr>
            <p:cNvSpPr/>
            <p:nvPr/>
          </p:nvSpPr>
          <p:spPr>
            <a:xfrm>
              <a:off x="6608471" y="4272927"/>
              <a:ext cx="500063" cy="500063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CE9BB6-BFB2-124B-9451-ECD7A707BF88}"/>
                </a:ext>
              </a:extLst>
            </p:cNvPr>
            <p:cNvSpPr/>
            <p:nvPr/>
          </p:nvSpPr>
          <p:spPr>
            <a:xfrm>
              <a:off x="6070833" y="4992559"/>
              <a:ext cx="500063" cy="500063"/>
            </a:xfrm>
            <a:prstGeom prst="ellipse">
              <a:avLst/>
            </a:prstGeom>
            <a:solidFill>
              <a:srgbClr val="7030A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68DE5E-746F-4483-A9AD-16D23BF22D94}"/>
              </a:ext>
            </a:extLst>
          </p:cNvPr>
          <p:cNvGrpSpPr/>
          <p:nvPr/>
        </p:nvGrpSpPr>
        <p:grpSpPr>
          <a:xfrm>
            <a:off x="5804538" y="1645442"/>
            <a:ext cx="6340802" cy="1691118"/>
            <a:chOff x="5804538" y="1645442"/>
            <a:chExt cx="6340802" cy="1691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E36036-7C7E-475A-992E-622A9913C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43" t="37562" r="26971" b="37779"/>
            <a:stretch/>
          </p:blipFill>
          <p:spPr>
            <a:xfrm>
              <a:off x="5953545" y="1645442"/>
              <a:ext cx="6191795" cy="169111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8DF2F1C-BB0E-184E-8D23-A4A7C48FD96B}"/>
                </a:ext>
              </a:extLst>
            </p:cNvPr>
            <p:cNvSpPr/>
            <p:nvPr/>
          </p:nvSpPr>
          <p:spPr>
            <a:xfrm>
              <a:off x="5804538" y="2055110"/>
              <a:ext cx="256582" cy="256582"/>
            </a:xfrm>
            <a:prstGeom prst="ellipse">
              <a:avLst/>
            </a:prstGeom>
            <a:solidFill>
              <a:srgbClr val="00B05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060A89-87AE-F142-9075-D4FE00538039}"/>
                </a:ext>
              </a:extLst>
            </p:cNvPr>
            <p:cNvSpPr/>
            <p:nvPr/>
          </p:nvSpPr>
          <p:spPr>
            <a:xfrm>
              <a:off x="5804538" y="2275272"/>
              <a:ext cx="256582" cy="256582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0309E2-851B-2840-BC43-2108EC163AF1}"/>
                </a:ext>
              </a:extLst>
            </p:cNvPr>
            <p:cNvSpPr/>
            <p:nvPr/>
          </p:nvSpPr>
          <p:spPr>
            <a:xfrm>
              <a:off x="5804538" y="2478558"/>
              <a:ext cx="256582" cy="256582"/>
            </a:xfrm>
            <a:prstGeom prst="ellipse">
              <a:avLst/>
            </a:prstGeom>
            <a:solidFill>
              <a:schemeClr val="accent5">
                <a:lumMod val="75000"/>
                <a:alpha val="32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FC48B-272B-074C-9A85-1E6DBA4BD1A4}"/>
                </a:ext>
              </a:extLst>
            </p:cNvPr>
            <p:cNvSpPr/>
            <p:nvPr/>
          </p:nvSpPr>
          <p:spPr>
            <a:xfrm>
              <a:off x="5809763" y="2728034"/>
              <a:ext cx="264921" cy="264921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E66D85-7008-4697-A826-09DB1183AE92}"/>
                </a:ext>
              </a:extLst>
            </p:cNvPr>
            <p:cNvSpPr/>
            <p:nvPr/>
          </p:nvSpPr>
          <p:spPr>
            <a:xfrm>
              <a:off x="5821085" y="2943134"/>
              <a:ext cx="264921" cy="264921"/>
            </a:xfrm>
            <a:prstGeom prst="ellipse">
              <a:avLst/>
            </a:prstGeom>
            <a:solidFill>
              <a:srgbClr val="7030A0">
                <a:alpha val="3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994C79-6063-4DA0-944C-D83FE7F29E7A}"/>
              </a:ext>
            </a:extLst>
          </p:cNvPr>
          <p:cNvSpPr/>
          <p:nvPr/>
        </p:nvSpPr>
        <p:spPr>
          <a:xfrm>
            <a:off x="5204242" y="501031"/>
            <a:ext cx="6839712" cy="101998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Between 2015-01 to 2019-05, prices grew on average 26.8%.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Minimum Avg Price growth was -1.4% in </a:t>
            </a:r>
            <a:r>
              <a:rPr lang="en-US" sz="1400" b="1" dirty="0">
                <a:solidFill>
                  <a:srgbClr val="FFC000"/>
                </a:solidFill>
              </a:rPr>
              <a:t>Columbus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Maximum Avg Price growth was +67.8% in </a:t>
            </a:r>
            <a:r>
              <a:rPr lang="en-US" sz="1400" b="1" dirty="0">
                <a:solidFill>
                  <a:srgbClr val="FFC000"/>
                </a:solidFill>
              </a:rPr>
              <a:t>Catawba County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The top five counties by average price growth are as follows: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DA773-D289-49AA-A22D-5396AD87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28" t="25905" r="44500" b="23993"/>
          <a:stretch/>
        </p:blipFill>
        <p:spPr>
          <a:xfrm>
            <a:off x="208585" y="892552"/>
            <a:ext cx="4661248" cy="39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D0BA-6357-4BFB-8100-F6CB9B77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59" y="103870"/>
            <a:ext cx="10515600" cy="5440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Average Price Increase Year over Year: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DAEF9-6F86-4714-8D2F-00D2B4DF5916}"/>
              </a:ext>
            </a:extLst>
          </p:cNvPr>
          <p:cNvSpPr/>
          <p:nvPr/>
        </p:nvSpPr>
        <p:spPr>
          <a:xfrm>
            <a:off x="1479586" y="715846"/>
            <a:ext cx="9232828" cy="82034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Most Top Five counties had a peak growth between 2015 and 2017,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However, counties slowed down in 2018 and 2019. Though, Alamance County is keeping a steady growth in 2019. 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Note: Wake and Durham county are included as reference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CB8E6-5262-456A-B5A2-A390336399CD}"/>
              </a:ext>
            </a:extLst>
          </p:cNvPr>
          <p:cNvGrpSpPr/>
          <p:nvPr/>
        </p:nvGrpSpPr>
        <p:grpSpPr>
          <a:xfrm>
            <a:off x="1577994" y="1604118"/>
            <a:ext cx="7670509" cy="5129444"/>
            <a:chOff x="1577994" y="1604118"/>
            <a:chExt cx="7670509" cy="51294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A94F2D-664C-4038-BE33-2B788A0DD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814" t="22476" r="29543" b="19695"/>
            <a:stretch/>
          </p:blipFill>
          <p:spPr>
            <a:xfrm>
              <a:off x="1577994" y="1604118"/>
              <a:ext cx="7670509" cy="512944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EF3078-B03E-42DB-8D9A-4798F844ACF5}"/>
                </a:ext>
              </a:extLst>
            </p:cNvPr>
            <p:cNvGrpSpPr/>
            <p:nvPr/>
          </p:nvGrpSpPr>
          <p:grpSpPr>
            <a:xfrm>
              <a:off x="5961888" y="1828801"/>
              <a:ext cx="2737974" cy="4514522"/>
              <a:chOff x="5961888" y="1828801"/>
              <a:chExt cx="2737974" cy="451452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CCB9CD-95EF-414F-95A7-02C164731266}"/>
                  </a:ext>
                </a:extLst>
              </p:cNvPr>
              <p:cNvSpPr/>
              <p:nvPr/>
            </p:nvSpPr>
            <p:spPr>
              <a:xfrm>
                <a:off x="5961888" y="1896727"/>
                <a:ext cx="1348088" cy="4446596"/>
              </a:xfrm>
              <a:prstGeom prst="rect">
                <a:avLst/>
              </a:prstGeom>
              <a:solidFill>
                <a:srgbClr val="4472C4">
                  <a:alpha val="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09971D-49D4-4FDA-B303-445A2AB92539}"/>
                  </a:ext>
                </a:extLst>
              </p:cNvPr>
              <p:cNvSpPr txBox="1"/>
              <p:nvPr/>
            </p:nvSpPr>
            <p:spPr>
              <a:xfrm>
                <a:off x="6019362" y="1828801"/>
                <a:ext cx="11464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Peak Growth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B9854E-35E8-4FE1-9F82-7C0BA279F7C8}"/>
                  </a:ext>
                </a:extLst>
              </p:cNvPr>
              <p:cNvSpPr/>
              <p:nvPr/>
            </p:nvSpPr>
            <p:spPr>
              <a:xfrm>
                <a:off x="7309975" y="1896727"/>
                <a:ext cx="1389887" cy="4446596"/>
              </a:xfrm>
              <a:prstGeom prst="rect">
                <a:avLst/>
              </a:prstGeom>
              <a:solidFill>
                <a:srgbClr val="FF0000">
                  <a:alpha val="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690B72-018B-4BD1-BCC0-5EC0C5096992}"/>
                  </a:ext>
                </a:extLst>
              </p:cNvPr>
              <p:cNvSpPr txBox="1"/>
              <p:nvPr/>
            </p:nvSpPr>
            <p:spPr>
              <a:xfrm>
                <a:off x="7562114" y="1844477"/>
                <a:ext cx="102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</a:rPr>
                  <a:t>Slow Down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196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55BFD0-5E93-49C7-9B69-75492031A0D0}"/>
              </a:ext>
            </a:extLst>
          </p:cNvPr>
          <p:cNvSpPr/>
          <p:nvPr/>
        </p:nvSpPr>
        <p:spPr>
          <a:xfrm>
            <a:off x="8130322" y="1332412"/>
            <a:ext cx="3720302" cy="1389639"/>
          </a:xfrm>
          <a:prstGeom prst="roundRect">
            <a:avLst/>
          </a:prstGeom>
          <a:solidFill>
            <a:srgbClr val="4472C4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EFA1C-14C1-4A32-8336-4A56A1C88977}"/>
              </a:ext>
            </a:extLst>
          </p:cNvPr>
          <p:cNvCxnSpPr/>
          <p:nvPr/>
        </p:nvCxnSpPr>
        <p:spPr>
          <a:xfrm flipV="1">
            <a:off x="1474357" y="3250047"/>
            <a:ext cx="9602946" cy="940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8690E14-A97D-4A29-90C0-8558A5856B34}"/>
              </a:ext>
            </a:extLst>
          </p:cNvPr>
          <p:cNvSpPr txBox="1">
            <a:spLocks/>
          </p:cNvSpPr>
          <p:nvPr/>
        </p:nvSpPr>
        <p:spPr>
          <a:xfrm>
            <a:off x="-1" y="12244"/>
            <a:ext cx="11726503" cy="8190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C00000"/>
                </a:solidFill>
              </a:rPr>
              <a:t>North Carolina vs. US: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3E8CF5-3404-4A45-BE05-7BBC18659B75}"/>
              </a:ext>
            </a:extLst>
          </p:cNvPr>
          <p:cNvSpPr/>
          <p:nvPr/>
        </p:nvSpPr>
        <p:spPr>
          <a:xfrm>
            <a:off x="3960658" y="63698"/>
            <a:ext cx="7999694" cy="63033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North Carolina is a good place to invest as prices are still slightly below the US average, and price growth is slightly higher vs. the nation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C43B56-F4D4-415D-A49B-412097CF6E91}"/>
              </a:ext>
            </a:extLst>
          </p:cNvPr>
          <p:cNvGrpSpPr/>
          <p:nvPr/>
        </p:nvGrpSpPr>
        <p:grpSpPr>
          <a:xfrm>
            <a:off x="855348" y="765180"/>
            <a:ext cx="3459045" cy="2541610"/>
            <a:chOff x="855348" y="765180"/>
            <a:chExt cx="3459045" cy="25416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55E82-5788-45F3-8C9F-BA66C9EA1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43" t="29867" r="54400" b="42933"/>
            <a:stretch/>
          </p:blipFill>
          <p:spPr>
            <a:xfrm>
              <a:off x="930516" y="1139433"/>
              <a:ext cx="3308709" cy="21673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A3043F-7160-4961-A3D6-57C3F6ACD11B}"/>
                </a:ext>
              </a:extLst>
            </p:cNvPr>
            <p:cNvSpPr txBox="1"/>
            <p:nvPr/>
          </p:nvSpPr>
          <p:spPr>
            <a:xfrm>
              <a:off x="855348" y="765180"/>
              <a:ext cx="3459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US: 2019-05 Summary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84A4DE-2FD1-454C-AC25-DD7F4B62FD2E}"/>
              </a:ext>
            </a:extLst>
          </p:cNvPr>
          <p:cNvCxnSpPr/>
          <p:nvPr/>
        </p:nvCxnSpPr>
        <p:spPr>
          <a:xfrm flipV="1">
            <a:off x="1474357" y="5000175"/>
            <a:ext cx="9602946" cy="940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11DD1F-7702-4CFC-ACF5-50519CB7CFD3}"/>
              </a:ext>
            </a:extLst>
          </p:cNvPr>
          <p:cNvGrpSpPr/>
          <p:nvPr/>
        </p:nvGrpSpPr>
        <p:grpSpPr>
          <a:xfrm>
            <a:off x="763738" y="5042835"/>
            <a:ext cx="11208186" cy="1791964"/>
            <a:chOff x="763738" y="5042835"/>
            <a:chExt cx="11208186" cy="17919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A922EC-E44A-4F9E-9391-498875C60669}"/>
                </a:ext>
              </a:extLst>
            </p:cNvPr>
            <p:cNvSpPr txBox="1"/>
            <p:nvPr/>
          </p:nvSpPr>
          <p:spPr>
            <a:xfrm>
              <a:off x="778925" y="5677360"/>
              <a:ext cx="1353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C58CF-9291-4E51-BFF3-F9E8DDEB262D}"/>
                </a:ext>
              </a:extLst>
            </p:cNvPr>
            <p:cNvSpPr txBox="1"/>
            <p:nvPr/>
          </p:nvSpPr>
          <p:spPr>
            <a:xfrm>
              <a:off x="10816297" y="5902660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Max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67.8%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B02893-E23B-44EA-A2D9-00E069A79806}"/>
                </a:ext>
              </a:extLst>
            </p:cNvPr>
            <p:cNvSpPr txBox="1"/>
            <p:nvPr/>
          </p:nvSpPr>
          <p:spPr>
            <a:xfrm>
              <a:off x="4240089" y="5970551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Min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-1.4%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EAA541-08F4-4940-89DC-2ACE78D58A69}"/>
                </a:ext>
              </a:extLst>
            </p:cNvPr>
            <p:cNvSpPr txBox="1"/>
            <p:nvPr/>
          </p:nvSpPr>
          <p:spPr>
            <a:xfrm>
              <a:off x="7473929" y="5943735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Mean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26.8%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B1BC9E-0364-4095-80AB-F1EFAE25C80D}"/>
                </a:ext>
              </a:extLst>
            </p:cNvPr>
            <p:cNvSpPr txBox="1"/>
            <p:nvPr/>
          </p:nvSpPr>
          <p:spPr>
            <a:xfrm>
              <a:off x="778925" y="5980730"/>
              <a:ext cx="1353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North Carolina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FC19954-3038-4C21-8B21-0DDFCE0DC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3864" y="6164270"/>
              <a:ext cx="8790542" cy="8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17CCCCC-EF30-47C0-87E9-1380771D3A55}"/>
                </a:ext>
              </a:extLst>
            </p:cNvPr>
            <p:cNvSpPr/>
            <p:nvPr/>
          </p:nvSpPr>
          <p:spPr>
            <a:xfrm>
              <a:off x="3506941" y="5677361"/>
              <a:ext cx="7733212" cy="318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AA16F7E-5F0C-4359-98D9-721EA9E509F4}"/>
                </a:ext>
              </a:extLst>
            </p:cNvPr>
            <p:cNvSpPr/>
            <p:nvPr/>
          </p:nvSpPr>
          <p:spPr>
            <a:xfrm>
              <a:off x="10364593" y="5708545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61.8%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EF83859-6C99-4E14-82F8-31021130FD47}"/>
                </a:ext>
              </a:extLst>
            </p:cNvPr>
            <p:cNvSpPr/>
            <p:nvPr/>
          </p:nvSpPr>
          <p:spPr>
            <a:xfrm>
              <a:off x="3691994" y="5674747"/>
              <a:ext cx="6864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-14.4%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6E4761-DF36-4353-9CBC-4984C73BBD6D}"/>
                </a:ext>
              </a:extLst>
            </p:cNvPr>
            <p:cNvSpPr/>
            <p:nvPr/>
          </p:nvSpPr>
          <p:spPr>
            <a:xfrm>
              <a:off x="7255125" y="5708545"/>
              <a:ext cx="4956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21%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CDB212-8E08-488E-B0A6-161E4CCC8F1A}"/>
                </a:ext>
              </a:extLst>
            </p:cNvPr>
            <p:cNvSpPr/>
            <p:nvPr/>
          </p:nvSpPr>
          <p:spPr>
            <a:xfrm>
              <a:off x="10361613" y="5378533"/>
              <a:ext cx="5100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Max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DB2D8C-C498-4BDF-8347-EE4779765299}"/>
                </a:ext>
              </a:extLst>
            </p:cNvPr>
            <p:cNvSpPr/>
            <p:nvPr/>
          </p:nvSpPr>
          <p:spPr>
            <a:xfrm>
              <a:off x="3745371" y="5339205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Min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F4F6D8-EF70-4555-982B-A0C6EEA673AE}"/>
                </a:ext>
              </a:extLst>
            </p:cNvPr>
            <p:cNvSpPr/>
            <p:nvPr/>
          </p:nvSpPr>
          <p:spPr>
            <a:xfrm>
              <a:off x="7165993" y="5346846"/>
              <a:ext cx="615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Mean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0A62F3-7E73-432A-BA77-82B9C5BD65E2}"/>
                </a:ext>
              </a:extLst>
            </p:cNvPr>
            <p:cNvSpPr txBox="1"/>
            <p:nvPr/>
          </p:nvSpPr>
          <p:spPr>
            <a:xfrm>
              <a:off x="763738" y="5042835"/>
              <a:ext cx="8511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Average Price growth in NC vs. US: NC average growth is slightly higher vs. US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7A5BB9-B83F-4D69-ACDE-7CF432BDD64C}"/>
                </a:ext>
              </a:extLst>
            </p:cNvPr>
            <p:cNvSpPr txBox="1"/>
            <p:nvPr/>
          </p:nvSpPr>
          <p:spPr>
            <a:xfrm>
              <a:off x="7971183" y="6096135"/>
              <a:ext cx="11556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Wake County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27.8%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DED320-2295-45F3-B07C-9D8AD73A4C73}"/>
              </a:ext>
            </a:extLst>
          </p:cNvPr>
          <p:cNvGrpSpPr/>
          <p:nvPr/>
        </p:nvGrpSpPr>
        <p:grpSpPr>
          <a:xfrm>
            <a:off x="778925" y="3432083"/>
            <a:ext cx="10298378" cy="1534025"/>
            <a:chOff x="778925" y="3432083"/>
            <a:chExt cx="10298378" cy="15340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3A7786-9FDE-41C3-81A8-927BCD69FD03}"/>
                </a:ext>
              </a:extLst>
            </p:cNvPr>
            <p:cNvSpPr txBox="1"/>
            <p:nvPr/>
          </p:nvSpPr>
          <p:spPr>
            <a:xfrm>
              <a:off x="778925" y="3973104"/>
              <a:ext cx="1353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F1117-771A-481A-AD81-F8F9C9AE4195}"/>
                </a:ext>
              </a:extLst>
            </p:cNvPr>
            <p:cNvSpPr txBox="1"/>
            <p:nvPr/>
          </p:nvSpPr>
          <p:spPr>
            <a:xfrm>
              <a:off x="8934666" y="4360074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Max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481,000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020C0-20D6-486B-82F3-18133AF6D580}"/>
                </a:ext>
              </a:extLst>
            </p:cNvPr>
            <p:cNvSpPr txBox="1"/>
            <p:nvPr/>
          </p:nvSpPr>
          <p:spPr>
            <a:xfrm>
              <a:off x="2151014" y="4360074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Min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76,900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44E5C2-7522-49E6-A5A4-29AB699BC3FA}"/>
                </a:ext>
              </a:extLst>
            </p:cNvPr>
            <p:cNvSpPr txBox="1"/>
            <p:nvPr/>
          </p:nvSpPr>
          <p:spPr>
            <a:xfrm>
              <a:off x="6217046" y="4360074"/>
              <a:ext cx="1155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Mean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241,820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E4703-BA96-45F8-AFB4-4A0DA424787D}"/>
                </a:ext>
              </a:extLst>
            </p:cNvPr>
            <p:cNvSpPr txBox="1"/>
            <p:nvPr/>
          </p:nvSpPr>
          <p:spPr>
            <a:xfrm>
              <a:off x="778925" y="4360074"/>
              <a:ext cx="1353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North Carolina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F465EE-D17F-4D52-AEAD-5EBC9D500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014" y="4574964"/>
              <a:ext cx="8790542" cy="8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77D07-6EA3-4BBD-AA16-4781B896F876}"/>
                </a:ext>
              </a:extLst>
            </p:cNvPr>
            <p:cNvSpPr txBox="1"/>
            <p:nvPr/>
          </p:nvSpPr>
          <p:spPr>
            <a:xfrm>
              <a:off x="778925" y="3432083"/>
              <a:ext cx="8511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Average Price per house in NC vs. US: NC average price homes slightly lower vs. US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A8D407E-2A6E-4575-839E-B5CB2011FB5F}"/>
                </a:ext>
              </a:extLst>
            </p:cNvPr>
            <p:cNvSpPr/>
            <p:nvPr/>
          </p:nvSpPr>
          <p:spPr>
            <a:xfrm>
              <a:off x="3344091" y="3973104"/>
              <a:ext cx="7733212" cy="3254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1276C6-17FF-472E-9A30-291C617F8843}"/>
                </a:ext>
              </a:extLst>
            </p:cNvPr>
            <p:cNvSpPr/>
            <p:nvPr/>
          </p:nvSpPr>
          <p:spPr>
            <a:xfrm>
              <a:off x="10060678" y="4004289"/>
              <a:ext cx="9140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671,500.0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02D61C-B5A2-4B93-96D3-CDCD4122B2A3}"/>
                </a:ext>
              </a:extLst>
            </p:cNvPr>
            <p:cNvSpPr/>
            <p:nvPr/>
          </p:nvSpPr>
          <p:spPr>
            <a:xfrm>
              <a:off x="3415330" y="3970491"/>
              <a:ext cx="9140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121,286.1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C2396B-2963-45C1-80B6-FBF62BB7366A}"/>
                </a:ext>
              </a:extLst>
            </p:cNvPr>
            <p:cNvSpPr/>
            <p:nvPr/>
          </p:nvSpPr>
          <p:spPr>
            <a:xfrm>
              <a:off x="6883084" y="4004289"/>
              <a:ext cx="9140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264,411.9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AE6356-96AF-4A46-84AE-23ECA25AB0FF}"/>
                </a:ext>
              </a:extLst>
            </p:cNvPr>
            <p:cNvSpPr/>
            <p:nvPr/>
          </p:nvSpPr>
          <p:spPr>
            <a:xfrm>
              <a:off x="10198763" y="3674277"/>
              <a:ext cx="5100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Max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0170C7-0821-457E-BEFE-CFC8860E7AC4}"/>
                </a:ext>
              </a:extLst>
            </p:cNvPr>
            <p:cNvSpPr/>
            <p:nvPr/>
          </p:nvSpPr>
          <p:spPr>
            <a:xfrm>
              <a:off x="3582521" y="363494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Min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69EA22-048E-4E0C-9FAC-1BDF73AAAFD9}"/>
                </a:ext>
              </a:extLst>
            </p:cNvPr>
            <p:cNvSpPr/>
            <p:nvPr/>
          </p:nvSpPr>
          <p:spPr>
            <a:xfrm>
              <a:off x="7003143" y="3642590"/>
              <a:ext cx="615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Mean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366E5A-619F-421C-8A56-1818B6B1D6FE}"/>
                </a:ext>
              </a:extLst>
            </p:cNvPr>
            <p:cNvSpPr txBox="1"/>
            <p:nvPr/>
          </p:nvSpPr>
          <p:spPr>
            <a:xfrm>
              <a:off x="7971183" y="4227444"/>
              <a:ext cx="11556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Wake County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350,000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C490C3A-F439-4FD6-9727-C3C5078B0989}"/>
              </a:ext>
            </a:extLst>
          </p:cNvPr>
          <p:cNvSpPr txBox="1"/>
          <p:nvPr/>
        </p:nvSpPr>
        <p:spPr>
          <a:xfrm>
            <a:off x="8143229" y="1038775"/>
            <a:ext cx="345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Wake &amp; Durham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77273C-6387-46F7-9EE6-EF063237E5A8}"/>
              </a:ext>
            </a:extLst>
          </p:cNvPr>
          <p:cNvGrpSpPr/>
          <p:nvPr/>
        </p:nvGrpSpPr>
        <p:grpSpPr>
          <a:xfrm>
            <a:off x="4724110" y="765180"/>
            <a:ext cx="3459045" cy="2541610"/>
            <a:chOff x="4724110" y="765180"/>
            <a:chExt cx="3459045" cy="2541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925D2-B381-4CB7-B237-560D5D2B3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14" t="42134" r="61129" b="30802"/>
            <a:stretch/>
          </p:blipFill>
          <p:spPr>
            <a:xfrm>
              <a:off x="5239453" y="1139433"/>
              <a:ext cx="2428359" cy="21673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17A402-2E25-430F-80EC-18CAE8ED4C67}"/>
                </a:ext>
              </a:extLst>
            </p:cNvPr>
            <p:cNvSpPr txBox="1"/>
            <p:nvPr/>
          </p:nvSpPr>
          <p:spPr>
            <a:xfrm>
              <a:off x="4724110" y="765180"/>
              <a:ext cx="3459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NC: 2019-05 Summary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0EE877-04AE-42B1-AF14-6BCBB8AD2D41}"/>
                </a:ext>
              </a:extLst>
            </p:cNvPr>
            <p:cNvSpPr txBox="1"/>
            <p:nvPr/>
          </p:nvSpPr>
          <p:spPr>
            <a:xfrm>
              <a:off x="7307309" y="108399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*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C0FCC2D-CB6D-4832-AA2D-B99371FB3563}"/>
              </a:ext>
            </a:extLst>
          </p:cNvPr>
          <p:cNvSpPr txBox="1"/>
          <p:nvPr/>
        </p:nvSpPr>
        <p:spPr>
          <a:xfrm>
            <a:off x="3901569" y="109506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E8DC71-8A9A-4EB8-B468-F5B16D82A25E}"/>
              </a:ext>
            </a:extLst>
          </p:cNvPr>
          <p:cNvSpPr txBox="1"/>
          <p:nvPr/>
        </p:nvSpPr>
        <p:spPr>
          <a:xfrm>
            <a:off x="8427268" y="2979864"/>
            <a:ext cx="1052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*</a:t>
            </a:r>
            <a:r>
              <a:rPr lang="en-US" sz="1200" dirty="0"/>
              <a:t> For 2019-04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1FF8D7-89D8-4F67-B056-6F63E9BE0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938994"/>
              </p:ext>
            </p:extLst>
          </p:nvPr>
        </p:nvGraphicFramePr>
        <p:xfrm>
          <a:off x="8218975" y="1546655"/>
          <a:ext cx="36103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0">
                  <a:extLst>
                    <a:ext uri="{9D8B030D-6E8A-4147-A177-3AD203B41FA5}">
                      <a16:colId xmlns:a16="http://schemas.microsoft.com/office/drawing/2014/main" val="3819534847"/>
                    </a:ext>
                  </a:extLst>
                </a:gridCol>
                <a:gridCol w="722060">
                  <a:extLst>
                    <a:ext uri="{9D8B030D-6E8A-4147-A177-3AD203B41FA5}">
                      <a16:colId xmlns:a16="http://schemas.microsoft.com/office/drawing/2014/main" val="1106558954"/>
                    </a:ext>
                  </a:extLst>
                </a:gridCol>
                <a:gridCol w="722060">
                  <a:extLst>
                    <a:ext uri="{9D8B030D-6E8A-4147-A177-3AD203B41FA5}">
                      <a16:colId xmlns:a16="http://schemas.microsoft.com/office/drawing/2014/main" val="646831017"/>
                    </a:ext>
                  </a:extLst>
                </a:gridCol>
                <a:gridCol w="722060">
                  <a:extLst>
                    <a:ext uri="{9D8B030D-6E8A-4147-A177-3AD203B41FA5}">
                      <a16:colId xmlns:a16="http://schemas.microsoft.com/office/drawing/2014/main" val="1124722682"/>
                    </a:ext>
                  </a:extLst>
                </a:gridCol>
                <a:gridCol w="722060">
                  <a:extLst>
                    <a:ext uri="{9D8B030D-6E8A-4147-A177-3AD203B41FA5}">
                      <a16:colId xmlns:a16="http://schemas.microsoft.com/office/drawing/2014/main" val="1174717527"/>
                    </a:ext>
                  </a:extLst>
                </a:gridCol>
              </a:tblGrid>
              <a:tr h="1867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Avg.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 Houses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573763"/>
                  </a:ext>
                </a:extLst>
              </a:tr>
              <a:tr h="18675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Wake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2,044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33565"/>
                  </a:ext>
                </a:extLst>
              </a:tr>
              <a:tr h="18675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Durham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295,000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08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27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8669-A89E-4C4A-9B57-C389E29178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88140-7791-45AD-ABE3-2D9CACF6D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0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9EFC3-A8EF-4C06-9FA6-A6BFD7C1A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9" t="35809" r="68843" b="36838"/>
          <a:stretch/>
        </p:blipFill>
        <p:spPr>
          <a:xfrm>
            <a:off x="2249584" y="1306416"/>
            <a:ext cx="2267713" cy="3822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19A79-42AC-4474-A4EF-2E26C752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1" t="34667" r="68243" b="36883"/>
          <a:stretch/>
        </p:blipFill>
        <p:spPr>
          <a:xfrm>
            <a:off x="6772863" y="1330354"/>
            <a:ext cx="2355037" cy="3774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54CE6-F2C3-48C7-B1C8-80DA4FEBA4DC}"/>
              </a:ext>
            </a:extLst>
          </p:cNvPr>
          <p:cNvSpPr txBox="1"/>
          <p:nvPr/>
        </p:nvSpPr>
        <p:spPr>
          <a:xfrm>
            <a:off x="1986425" y="765180"/>
            <a:ext cx="345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US: Growth 2015-01 to 2019-05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67BCE-69B4-475B-B9EF-0EEBE6519805}"/>
              </a:ext>
            </a:extLst>
          </p:cNvPr>
          <p:cNvSpPr txBox="1"/>
          <p:nvPr/>
        </p:nvSpPr>
        <p:spPr>
          <a:xfrm>
            <a:off x="6096000" y="732914"/>
            <a:ext cx="345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NC: Growth 2015-01 to 2019-05</a:t>
            </a:r>
          </a:p>
        </p:txBody>
      </p:sp>
    </p:spTree>
    <p:extLst>
      <p:ext uri="{BB962C8B-B14F-4D97-AF65-F5344CB8AC3E}">
        <p14:creationId xmlns:p14="http://schemas.microsoft.com/office/powerpoint/2010/main" val="1569543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477</Words>
  <Application>Microsoft Office PowerPoint</Application>
  <PresentationFormat>Widescreen</PresentationFormat>
  <Paragraphs>103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Group 5: Investing in Realstate in North Carolina</vt:lpstr>
      <vt:lpstr>Investing in North Carolina Real-state Market</vt:lpstr>
      <vt:lpstr>North Carolina in May 2019: Housing Data</vt:lpstr>
      <vt:lpstr>If you are planning to invest in a property in NC, which counties have the greatest potential for growth based on historic trends?</vt:lpstr>
      <vt:lpstr>Average Price Increase Year over Year:</vt:lpstr>
      <vt:lpstr>PowerPoint Presentation</vt:lpstr>
      <vt:lpstr>Backup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MORENO</dc:creator>
  <cp:lastModifiedBy>CARLOS MORENO</cp:lastModifiedBy>
  <cp:revision>46</cp:revision>
  <dcterms:created xsi:type="dcterms:W3CDTF">2019-07-05T23:32:32Z</dcterms:created>
  <dcterms:modified xsi:type="dcterms:W3CDTF">2019-07-07T03:44:28Z</dcterms:modified>
</cp:coreProperties>
</file>